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B8322E-7265-41D6-8842-6F58E09891DA}" type="doc">
      <dgm:prSet loTypeId="urn:microsoft.com/office/officeart/2005/8/layout/pyramid1" loCatId="pyramid" qsTypeId="urn:microsoft.com/office/officeart/2005/8/quickstyle/3d7" qsCatId="3D" csTypeId="urn:microsoft.com/office/officeart/2005/8/colors/accent1_2" csCatId="accent1" phldr="1"/>
      <dgm:spPr/>
    </dgm:pt>
    <dgm:pt modelId="{5C00444C-90F2-47F3-B84C-5E8F7983D979}">
      <dgm:prSet phldrT="[Текст]" custT="1"/>
      <dgm:spPr/>
      <dgm:t>
        <a:bodyPr/>
        <a:lstStyle/>
        <a:p>
          <a:r>
            <a:rPr lang="ru-RU" sz="2500" b="1" i="1" dirty="0" smtClean="0"/>
            <a:t>Надстройка</a:t>
          </a:r>
          <a:r>
            <a:rPr lang="ru-RU" sz="2500" i="1" dirty="0" smtClean="0"/>
            <a:t> </a:t>
          </a:r>
          <a:r>
            <a:rPr lang="ru-RU" sz="2000" i="1" dirty="0" smtClean="0"/>
            <a:t>( полит., культур.,</a:t>
          </a:r>
          <a:r>
            <a:rPr lang="ru-RU" sz="2000" i="1" dirty="0" err="1" smtClean="0"/>
            <a:t>религиоз</a:t>
          </a:r>
          <a:r>
            <a:rPr lang="ru-RU" sz="2000" i="1" dirty="0" smtClean="0"/>
            <a:t>, и другие взгляды, учреждения и отношения)</a:t>
          </a:r>
          <a:endParaRPr lang="ru-RU" sz="2000" i="1" dirty="0"/>
        </a:p>
      </dgm:t>
    </dgm:pt>
    <dgm:pt modelId="{BA8144CC-756F-4399-B5C2-17A174083EF0}" type="parTrans" cxnId="{8EA97CB8-2831-4C2B-BC8B-0C73EAD5EF32}">
      <dgm:prSet/>
      <dgm:spPr/>
      <dgm:t>
        <a:bodyPr/>
        <a:lstStyle/>
        <a:p>
          <a:endParaRPr lang="ru-RU"/>
        </a:p>
      </dgm:t>
    </dgm:pt>
    <dgm:pt modelId="{7DCA5090-0AE9-4599-8688-63A7CD2ADB62}" type="sibTrans" cxnId="{8EA97CB8-2831-4C2B-BC8B-0C73EAD5EF32}">
      <dgm:prSet/>
      <dgm:spPr/>
      <dgm:t>
        <a:bodyPr/>
        <a:lstStyle/>
        <a:p>
          <a:endParaRPr lang="ru-RU"/>
        </a:p>
      </dgm:t>
    </dgm:pt>
    <dgm:pt modelId="{01C48A63-5C04-4FD2-87F7-BC81172276C5}">
      <dgm:prSet phldrT="[Текст]" custT="1"/>
      <dgm:spPr/>
      <dgm:t>
        <a:bodyPr/>
        <a:lstStyle/>
        <a:p>
          <a:r>
            <a:rPr lang="ru-RU" sz="2900" b="1" i="1" dirty="0" smtClean="0"/>
            <a:t>Экономический базис </a:t>
          </a:r>
          <a:r>
            <a:rPr lang="ru-RU" sz="2000" i="1" dirty="0" smtClean="0"/>
            <a:t>(производство, распределение, обмен, потребление)</a:t>
          </a:r>
          <a:endParaRPr lang="ru-RU" sz="2000" i="1" dirty="0"/>
        </a:p>
      </dgm:t>
    </dgm:pt>
    <dgm:pt modelId="{8CC1B19E-D320-4DA9-B383-D65A476D1221}" type="parTrans" cxnId="{5E669F77-8396-4E9E-BAF0-285CDA9AD1D0}">
      <dgm:prSet/>
      <dgm:spPr/>
      <dgm:t>
        <a:bodyPr/>
        <a:lstStyle/>
        <a:p>
          <a:endParaRPr lang="ru-RU"/>
        </a:p>
      </dgm:t>
    </dgm:pt>
    <dgm:pt modelId="{6CB9AB2C-221E-4721-B506-3323A5FFC7B8}" type="sibTrans" cxnId="{5E669F77-8396-4E9E-BAF0-285CDA9AD1D0}">
      <dgm:prSet/>
      <dgm:spPr/>
      <dgm:t>
        <a:bodyPr/>
        <a:lstStyle/>
        <a:p>
          <a:endParaRPr lang="ru-RU"/>
        </a:p>
      </dgm:t>
    </dgm:pt>
    <dgm:pt modelId="{9F365237-D577-43B8-9E4B-27F7C2FF8D40}" type="pres">
      <dgm:prSet presAssocID="{06B8322E-7265-41D6-8842-6F58E09891DA}" presName="Name0" presStyleCnt="0">
        <dgm:presLayoutVars>
          <dgm:dir/>
          <dgm:animLvl val="lvl"/>
          <dgm:resizeHandles val="exact"/>
        </dgm:presLayoutVars>
      </dgm:prSet>
      <dgm:spPr/>
    </dgm:pt>
    <dgm:pt modelId="{1EFCCF2F-B84D-4588-8443-9A0C1863F701}" type="pres">
      <dgm:prSet presAssocID="{5C00444C-90F2-47F3-B84C-5E8F7983D979}" presName="Name8" presStyleCnt="0"/>
      <dgm:spPr/>
    </dgm:pt>
    <dgm:pt modelId="{2F142953-86D6-44F6-9435-8A94BFEF171B}" type="pres">
      <dgm:prSet presAssocID="{5C00444C-90F2-47F3-B84C-5E8F7983D979}" presName="level" presStyleLbl="node1" presStyleIdx="0" presStyleCnt="2" custScaleX="1248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39A9FD-D033-413C-9ABD-C54E9A3CFAFE}" type="pres">
      <dgm:prSet presAssocID="{5C00444C-90F2-47F3-B84C-5E8F7983D97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AD226-5CC2-4F55-9ADC-74A2AA73761D}" type="pres">
      <dgm:prSet presAssocID="{01C48A63-5C04-4FD2-87F7-BC81172276C5}" presName="Name8" presStyleCnt="0"/>
      <dgm:spPr/>
    </dgm:pt>
    <dgm:pt modelId="{AD428730-C803-4B4A-9848-E213742ED8AA}" type="pres">
      <dgm:prSet presAssocID="{01C48A63-5C04-4FD2-87F7-BC81172276C5}" presName="level" presStyleLbl="node1" presStyleIdx="1" presStyleCnt="2" custLinFactNeighborX="4802" custLinFactNeighborY="-38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CB385-6639-4AF4-8B9C-BC47BE8D281A}" type="pres">
      <dgm:prSet presAssocID="{01C48A63-5C04-4FD2-87F7-BC81172276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7957A0-5CD3-4AC9-8DCB-CAD2BA8F5E93}" type="presOf" srcId="{01C48A63-5C04-4FD2-87F7-BC81172276C5}" destId="{2DECB385-6639-4AF4-8B9C-BC47BE8D281A}" srcOrd="1" destOrd="0" presId="urn:microsoft.com/office/officeart/2005/8/layout/pyramid1"/>
    <dgm:cxn modelId="{31E30D75-422F-4835-9420-8CD8ADC8A117}" type="presOf" srcId="{5C00444C-90F2-47F3-B84C-5E8F7983D979}" destId="{B639A9FD-D033-413C-9ABD-C54E9A3CFAFE}" srcOrd="1" destOrd="0" presId="urn:microsoft.com/office/officeart/2005/8/layout/pyramid1"/>
    <dgm:cxn modelId="{343B3449-A428-47B8-AB5E-648789702C0D}" type="presOf" srcId="{01C48A63-5C04-4FD2-87F7-BC81172276C5}" destId="{AD428730-C803-4B4A-9848-E213742ED8AA}" srcOrd="0" destOrd="0" presId="urn:microsoft.com/office/officeart/2005/8/layout/pyramid1"/>
    <dgm:cxn modelId="{31204FC2-1F72-4446-B79B-731D634F5852}" type="presOf" srcId="{06B8322E-7265-41D6-8842-6F58E09891DA}" destId="{9F365237-D577-43B8-9E4B-27F7C2FF8D40}" srcOrd="0" destOrd="0" presId="urn:microsoft.com/office/officeart/2005/8/layout/pyramid1"/>
    <dgm:cxn modelId="{5E669F77-8396-4E9E-BAF0-285CDA9AD1D0}" srcId="{06B8322E-7265-41D6-8842-6F58E09891DA}" destId="{01C48A63-5C04-4FD2-87F7-BC81172276C5}" srcOrd="1" destOrd="0" parTransId="{8CC1B19E-D320-4DA9-B383-D65A476D1221}" sibTransId="{6CB9AB2C-221E-4721-B506-3323A5FFC7B8}"/>
    <dgm:cxn modelId="{65211F50-C78B-4CBD-984B-FE1461F09B16}" type="presOf" srcId="{5C00444C-90F2-47F3-B84C-5E8F7983D979}" destId="{2F142953-86D6-44F6-9435-8A94BFEF171B}" srcOrd="0" destOrd="0" presId="urn:microsoft.com/office/officeart/2005/8/layout/pyramid1"/>
    <dgm:cxn modelId="{8EA97CB8-2831-4C2B-BC8B-0C73EAD5EF32}" srcId="{06B8322E-7265-41D6-8842-6F58E09891DA}" destId="{5C00444C-90F2-47F3-B84C-5E8F7983D979}" srcOrd="0" destOrd="0" parTransId="{BA8144CC-756F-4399-B5C2-17A174083EF0}" sibTransId="{7DCA5090-0AE9-4599-8688-63A7CD2ADB62}"/>
    <dgm:cxn modelId="{60F488E5-6A6C-41F4-8CFD-78F79689D0BD}" type="presParOf" srcId="{9F365237-D577-43B8-9E4B-27F7C2FF8D40}" destId="{1EFCCF2F-B84D-4588-8443-9A0C1863F701}" srcOrd="0" destOrd="0" presId="urn:microsoft.com/office/officeart/2005/8/layout/pyramid1"/>
    <dgm:cxn modelId="{572EF0A6-443D-47A5-A97D-8A49AD987FDA}" type="presParOf" srcId="{1EFCCF2F-B84D-4588-8443-9A0C1863F701}" destId="{2F142953-86D6-44F6-9435-8A94BFEF171B}" srcOrd="0" destOrd="0" presId="urn:microsoft.com/office/officeart/2005/8/layout/pyramid1"/>
    <dgm:cxn modelId="{A4E71D22-E055-4D9D-9A87-AE3946A736C2}" type="presParOf" srcId="{1EFCCF2F-B84D-4588-8443-9A0C1863F701}" destId="{B639A9FD-D033-413C-9ABD-C54E9A3CFAFE}" srcOrd="1" destOrd="0" presId="urn:microsoft.com/office/officeart/2005/8/layout/pyramid1"/>
    <dgm:cxn modelId="{869AF341-03B5-492C-92D9-0B2F6277B540}" type="presParOf" srcId="{9F365237-D577-43B8-9E4B-27F7C2FF8D40}" destId="{D65AD226-5CC2-4F55-9ADC-74A2AA73761D}" srcOrd="1" destOrd="0" presId="urn:microsoft.com/office/officeart/2005/8/layout/pyramid1"/>
    <dgm:cxn modelId="{87A1DFA6-CAA0-4032-9140-343D58A93A57}" type="presParOf" srcId="{D65AD226-5CC2-4F55-9ADC-74A2AA73761D}" destId="{AD428730-C803-4B4A-9848-E213742ED8AA}" srcOrd="0" destOrd="0" presId="urn:microsoft.com/office/officeart/2005/8/layout/pyramid1"/>
    <dgm:cxn modelId="{54F5CBB8-2129-4249-B904-B2A0CFB359E7}" type="presParOf" srcId="{D65AD226-5CC2-4F55-9ADC-74A2AA73761D}" destId="{2DECB385-6639-4AF4-8B9C-BC47BE8D281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42953-86D6-44F6-9435-8A94BFEF171B}">
      <dsp:nvSpPr>
        <dsp:cNvPr id="0" name=""/>
        <dsp:cNvSpPr/>
      </dsp:nvSpPr>
      <dsp:spPr>
        <a:xfrm>
          <a:off x="1183118" y="0"/>
          <a:ext cx="3930296" cy="1613746"/>
        </a:xfrm>
        <a:prstGeom prst="trapezoid">
          <a:avLst>
            <a:gd name="adj" fmla="val 9754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dirty="0" smtClean="0"/>
            <a:t>Надстройка</a:t>
          </a:r>
          <a:r>
            <a:rPr lang="ru-RU" sz="2500" i="1" kern="1200" dirty="0" smtClean="0"/>
            <a:t> </a:t>
          </a:r>
          <a:r>
            <a:rPr lang="ru-RU" sz="2000" i="1" kern="1200" dirty="0" smtClean="0"/>
            <a:t>( полит., культур.,</a:t>
          </a:r>
          <a:r>
            <a:rPr lang="ru-RU" sz="2000" i="1" kern="1200" dirty="0" err="1" smtClean="0"/>
            <a:t>религиоз</a:t>
          </a:r>
          <a:r>
            <a:rPr lang="ru-RU" sz="2000" i="1" kern="1200" dirty="0" smtClean="0"/>
            <a:t>, и другие взгляды, учреждения и отношения)</a:t>
          </a:r>
          <a:endParaRPr lang="ru-RU" sz="2000" i="1" kern="1200" dirty="0"/>
        </a:p>
      </dsp:txBody>
      <dsp:txXfrm>
        <a:off x="1183118" y="0"/>
        <a:ext cx="3930296" cy="1613746"/>
      </dsp:txXfrm>
    </dsp:sp>
    <dsp:sp modelId="{AD428730-C803-4B4A-9848-E213742ED8AA}">
      <dsp:nvSpPr>
        <dsp:cNvPr id="0" name=""/>
        <dsp:cNvSpPr/>
      </dsp:nvSpPr>
      <dsp:spPr>
        <a:xfrm>
          <a:off x="0" y="1551601"/>
          <a:ext cx="6296534" cy="1613746"/>
        </a:xfrm>
        <a:prstGeom prst="trapezoid">
          <a:avLst>
            <a:gd name="adj" fmla="val 9754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dirty="0" smtClean="0"/>
            <a:t>Экономический базис </a:t>
          </a:r>
          <a:r>
            <a:rPr lang="ru-RU" sz="2000" i="1" kern="1200" dirty="0" smtClean="0"/>
            <a:t>(производство, распределение, обмен, потребление)</a:t>
          </a:r>
          <a:endParaRPr lang="ru-RU" sz="2000" i="1" kern="1200" dirty="0"/>
        </a:p>
      </dsp:txBody>
      <dsp:txXfrm>
        <a:off x="1101893" y="1551601"/>
        <a:ext cx="4092747" cy="1613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8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99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5831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029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6478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795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331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5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51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24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3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10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65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0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96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81544-DE8C-42A6-A160-F5A223C9A5D4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C9C55E-7B19-43A7-A365-9378DD361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94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34" y="0"/>
            <a:ext cx="8596668" cy="1320800"/>
          </a:xfrm>
        </p:spPr>
        <p:txBody>
          <a:bodyPr/>
          <a:lstStyle/>
          <a:p>
            <a:r>
              <a:rPr lang="ru-RU" dirty="0" err="1" smtClean="0"/>
              <a:t>Многовариантность</a:t>
            </a:r>
            <a:r>
              <a:rPr lang="ru-RU" dirty="0" smtClean="0"/>
              <a:t> общественного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934" y="1320800"/>
            <a:ext cx="11270826" cy="388077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Понятие и виды общественного развития</a:t>
            </a:r>
          </a:p>
          <a:p>
            <a:pPr marL="514350" indent="-514350">
              <a:buAutoNum type="arabicPeriod"/>
            </a:pPr>
            <a:endParaRPr lang="ru-RU" sz="2800" dirty="0"/>
          </a:p>
          <a:p>
            <a:pPr marL="0" indent="0">
              <a:buNone/>
            </a:pPr>
            <a:r>
              <a:rPr lang="ru-RU" sz="2800" b="1" i="1" dirty="0" smtClean="0"/>
              <a:t>Общественное изменение </a:t>
            </a:r>
            <a:r>
              <a:rPr lang="ru-RU" sz="2800" dirty="0" smtClean="0"/>
              <a:t>– переход общества и его подсистем из одного состояния в другое, происходящий с течением времени и вызывающий преобразования</a:t>
            </a:r>
          </a:p>
          <a:p>
            <a:pPr marL="0" indent="0">
              <a:buNone/>
            </a:pPr>
            <a:endParaRPr lang="ru-RU" sz="2800" b="1" i="1" dirty="0"/>
          </a:p>
          <a:p>
            <a:pPr marL="0" indent="0">
              <a:buNone/>
            </a:pPr>
            <a:r>
              <a:rPr lang="ru-RU" sz="2800" b="1" i="1" dirty="0" smtClean="0"/>
              <a:t>Общественное развитие </a:t>
            </a:r>
            <a:r>
              <a:rPr lang="ru-RU" sz="2800" dirty="0" smtClean="0"/>
              <a:t>– изменение, связанное с глубокими преобразованиями, ведущими к появлению новых социальных структур, общественных отношений, институтов, норм, ценностей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62626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/>
              <a:t>Типы обществ по формационному подходу:</a:t>
            </a:r>
          </a:p>
          <a:p>
            <a:pPr marL="0" indent="0">
              <a:buNone/>
            </a:pP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Первобытное</a:t>
            </a:r>
          </a:p>
          <a:p>
            <a:pPr>
              <a:buFontTx/>
              <a:buChar char="-"/>
            </a:pPr>
            <a:r>
              <a:rPr lang="ru-RU" sz="2400" dirty="0" smtClean="0"/>
              <a:t>Рабовладельческое</a:t>
            </a:r>
          </a:p>
          <a:p>
            <a:pPr>
              <a:buFontTx/>
              <a:buChar char="-"/>
            </a:pPr>
            <a:r>
              <a:rPr lang="ru-RU" sz="2400" dirty="0" smtClean="0"/>
              <a:t>Феодальное</a:t>
            </a:r>
          </a:p>
          <a:p>
            <a:pPr>
              <a:buFontTx/>
              <a:buChar char="-"/>
            </a:pPr>
            <a:r>
              <a:rPr lang="ru-RU" sz="2400" dirty="0" smtClean="0"/>
              <a:t>Капиталистическое</a:t>
            </a:r>
          </a:p>
          <a:p>
            <a:pPr>
              <a:buFontTx/>
              <a:buChar char="-"/>
            </a:pPr>
            <a:r>
              <a:rPr lang="ru-RU" sz="2400" dirty="0" smtClean="0"/>
              <a:t>Коммунистическое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4525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6680"/>
            <a:ext cx="8596668" cy="1320800"/>
          </a:xfrm>
        </p:spPr>
        <p:txBody>
          <a:bodyPr/>
          <a:lstStyle/>
          <a:p>
            <a:r>
              <a:rPr lang="ru-RU" dirty="0" smtClean="0"/>
              <a:t>2. Цивилизационный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174" y="1078549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Ключевое понятие - </a:t>
            </a:r>
            <a:r>
              <a:rPr lang="ru-RU" sz="2400" b="1" dirty="0" smtClean="0">
                <a:solidFill>
                  <a:srgbClr val="FF0000"/>
                </a:solidFill>
              </a:rPr>
              <a:t>«цивилизация»</a:t>
            </a:r>
            <a:r>
              <a:rPr lang="ru-RU" sz="2400" dirty="0" smtClean="0"/>
              <a:t> - устойчивая культурно-историческая общность людей, объединенных духовно-нравственными ценностями и культурными традициями, хозяйственной деятельностью, политической культурной, способами взаимосвязи с окружающим миром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Значения понятия цивилизация: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Социокультурный тип 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Высокая стадия социокультурного развития. Следующая за варварством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Высший современный уровень развития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64513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1320800"/>
          </a:xfrm>
        </p:spPr>
        <p:txBody>
          <a:bodyPr/>
          <a:lstStyle/>
          <a:p>
            <a:r>
              <a:rPr lang="ru-RU" dirty="0" smtClean="0"/>
              <a:t>Теории цивилизаций:			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3200"/>
            <a:ext cx="8596668" cy="388077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400" b="1" i="1" dirty="0" smtClean="0"/>
              <a:t>Теории локальных цивилизаций </a:t>
            </a:r>
            <a:r>
              <a:rPr lang="ru-RU" sz="2400" dirty="0" smtClean="0"/>
              <a:t>(</a:t>
            </a:r>
            <a:r>
              <a:rPr lang="ru-RU" sz="2400" dirty="0" err="1" smtClean="0"/>
              <a:t>Н.Данилевский</a:t>
            </a:r>
            <a:r>
              <a:rPr lang="ru-RU" sz="2400" dirty="0" smtClean="0"/>
              <a:t>, </a:t>
            </a:r>
            <a:r>
              <a:rPr lang="ru-RU" sz="2400" dirty="0" err="1" smtClean="0"/>
              <a:t>О.Шпенглер</a:t>
            </a:r>
            <a:r>
              <a:rPr lang="ru-RU" sz="2400" dirty="0" smtClean="0"/>
              <a:t>, </a:t>
            </a:r>
            <a:r>
              <a:rPr lang="ru-RU" sz="2400" dirty="0" err="1" smtClean="0"/>
              <a:t>А.Тойнби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r>
              <a:rPr lang="ru-RU" sz="2400" dirty="0" smtClean="0"/>
              <a:t>«Цивилизации могут совпадать с границами государств или охватывать </a:t>
            </a:r>
            <a:r>
              <a:rPr lang="ru-RU" sz="2400" dirty="0" err="1" smtClean="0"/>
              <a:t>неск.стран</a:t>
            </a:r>
            <a:r>
              <a:rPr lang="ru-RU" sz="2400" dirty="0" smtClean="0"/>
              <a:t>, но все проходят этапы от зарождения до гибели»</a:t>
            </a:r>
          </a:p>
          <a:p>
            <a:pPr marL="0" indent="0">
              <a:buNone/>
            </a:pPr>
            <a:r>
              <a:rPr lang="ru-RU" sz="2400" dirty="0" smtClean="0"/>
              <a:t>Типы цивилизаций: Восточные и Западные</a:t>
            </a:r>
          </a:p>
          <a:p>
            <a:pPr marL="0" indent="0">
              <a:buNone/>
            </a:pPr>
            <a:r>
              <a:rPr lang="ru-RU" sz="2400" dirty="0" smtClean="0"/>
              <a:t>2.  </a:t>
            </a:r>
            <a:r>
              <a:rPr lang="ru-RU" sz="2400" b="1" i="1" dirty="0" smtClean="0"/>
              <a:t>Линейно-стадиальные </a:t>
            </a:r>
            <a:r>
              <a:rPr lang="ru-RU" sz="2400" b="1" i="1" dirty="0" smtClean="0"/>
              <a:t>теории цивилизаций</a:t>
            </a:r>
          </a:p>
          <a:p>
            <a:pPr marL="0" indent="0">
              <a:buNone/>
            </a:pPr>
            <a:r>
              <a:rPr lang="ru-RU" sz="2400" dirty="0" smtClean="0"/>
              <a:t>«Цивилизация есть единый процесс, проходящий через определенные стадии»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01996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7640"/>
            <a:ext cx="8596668" cy="1320800"/>
          </a:xfrm>
        </p:spPr>
        <p:txBody>
          <a:bodyPr/>
          <a:lstStyle/>
          <a:p>
            <a:r>
              <a:rPr lang="ru-RU" dirty="0" smtClean="0"/>
              <a:t>Стадии развития цивилизаций: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174" y="956629"/>
            <a:ext cx="8596668" cy="388077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400" b="1" i="1" dirty="0" smtClean="0"/>
              <a:t>Доиндустриальная</a:t>
            </a:r>
            <a:r>
              <a:rPr lang="ru-RU" sz="2400" dirty="0" smtClean="0"/>
              <a:t> (аграрная, традиционная) – </a:t>
            </a:r>
            <a:r>
              <a:rPr lang="en-US" sz="2400" dirty="0" smtClean="0"/>
              <a:t>IV-III</a:t>
            </a:r>
            <a:r>
              <a:rPr lang="ru-RU" sz="2400" dirty="0" smtClean="0"/>
              <a:t> </a:t>
            </a:r>
            <a:r>
              <a:rPr lang="ru-RU" sz="2400" dirty="0" err="1" smtClean="0"/>
              <a:t>тыс.до</a:t>
            </a:r>
            <a:r>
              <a:rPr lang="ru-RU" sz="2400" dirty="0" smtClean="0"/>
              <a:t> </a:t>
            </a:r>
            <a:r>
              <a:rPr lang="ru-RU" sz="2400" dirty="0" err="1" smtClean="0"/>
              <a:t>н.э</a:t>
            </a:r>
            <a:r>
              <a:rPr lang="ru-RU" sz="2400" dirty="0" smtClean="0"/>
              <a:t> – 60-80е гг. </a:t>
            </a:r>
            <a:r>
              <a:rPr lang="en-US" sz="2400" dirty="0" smtClean="0"/>
              <a:t>XVIII</a:t>
            </a:r>
            <a:r>
              <a:rPr lang="ru-RU" sz="2400" dirty="0" smtClean="0"/>
              <a:t> в.</a:t>
            </a:r>
          </a:p>
          <a:p>
            <a:pPr marL="0" indent="0">
              <a:buNone/>
            </a:pPr>
            <a:r>
              <a:rPr lang="ru-RU" sz="2400" dirty="0" smtClean="0"/>
              <a:t>(развитое с/х, малоподвижные </a:t>
            </a:r>
            <a:r>
              <a:rPr lang="ru-RU" sz="2400" dirty="0" err="1" smtClean="0"/>
              <a:t>соу.структуры</a:t>
            </a:r>
            <a:r>
              <a:rPr lang="ru-RU" sz="2400" dirty="0" smtClean="0"/>
              <a:t>, традиционализм)</a:t>
            </a:r>
          </a:p>
          <a:p>
            <a:pPr marL="0" indent="0">
              <a:buNone/>
            </a:pPr>
            <a:r>
              <a:rPr lang="ru-RU" sz="2400" dirty="0" smtClean="0"/>
              <a:t>2. </a:t>
            </a:r>
            <a:r>
              <a:rPr lang="ru-RU" sz="2400" b="1" i="1" dirty="0" smtClean="0"/>
              <a:t>Индустриальная </a:t>
            </a:r>
            <a:r>
              <a:rPr lang="ru-RU" sz="2400" dirty="0" smtClean="0"/>
              <a:t>(машинная, техногенная) – сер.</a:t>
            </a:r>
            <a:r>
              <a:rPr lang="en-US" sz="2400" dirty="0" smtClean="0"/>
              <a:t>XIX</a:t>
            </a:r>
            <a:r>
              <a:rPr lang="ru-RU" sz="2400" dirty="0" smtClean="0"/>
              <a:t> – </a:t>
            </a:r>
            <a:r>
              <a:rPr lang="en-US" sz="2400" dirty="0" smtClean="0"/>
              <a:t>1</a:t>
            </a:r>
            <a:r>
              <a:rPr lang="ru-RU" sz="2400" dirty="0" smtClean="0"/>
              <a:t>/3 </a:t>
            </a:r>
            <a:r>
              <a:rPr lang="en-US" sz="2400" dirty="0" smtClean="0"/>
              <a:t>XX</a:t>
            </a:r>
            <a:r>
              <a:rPr lang="ru-RU" sz="2400" dirty="0" smtClean="0"/>
              <a:t> вв.</a:t>
            </a:r>
          </a:p>
          <a:p>
            <a:pPr marL="0" indent="0">
              <a:buNone/>
            </a:pPr>
            <a:r>
              <a:rPr lang="ru-RU" sz="2400" dirty="0" smtClean="0"/>
              <a:t>(развитая промышленность, гибкие </a:t>
            </a:r>
            <a:r>
              <a:rPr lang="ru-RU" sz="2400" dirty="0" err="1" smtClean="0"/>
              <a:t>соц.сруктуры</a:t>
            </a:r>
            <a:r>
              <a:rPr lang="ru-RU" sz="2400" dirty="0" smtClean="0"/>
              <a:t>, сочетание свобод и интересов индивидов с общественной регуляцией совместной деятельности)</a:t>
            </a:r>
          </a:p>
          <a:p>
            <a:pPr marL="0" indent="0">
              <a:buNone/>
            </a:pPr>
            <a:r>
              <a:rPr lang="ru-RU" sz="2400" dirty="0" smtClean="0"/>
              <a:t>3</a:t>
            </a:r>
            <a:r>
              <a:rPr lang="ru-RU" sz="2400" b="1" i="1" dirty="0" smtClean="0"/>
              <a:t>. Постиндустриальная </a:t>
            </a:r>
            <a:r>
              <a:rPr lang="ru-RU" sz="2400" dirty="0" smtClean="0"/>
              <a:t>(информационная, технологическая) – переход совершается в наши дни</a:t>
            </a:r>
          </a:p>
          <a:p>
            <a:pPr marL="0" indent="0">
              <a:buNone/>
            </a:pPr>
            <a:r>
              <a:rPr lang="ru-RU" sz="2400" dirty="0" smtClean="0"/>
              <a:t>(развитая сфера услуг, высокая роль знания и информации, изменение социокультурных потребностей, индивидуализм)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8075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65125"/>
            <a:ext cx="10515600" cy="1325563"/>
          </a:xfrm>
        </p:spPr>
        <p:txBody>
          <a:bodyPr/>
          <a:lstStyle/>
          <a:p>
            <a:r>
              <a:rPr lang="ru-RU" dirty="0" smtClean="0"/>
              <a:t>Таким образом, вариантами общественного развития являются: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973262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3200" i="1" dirty="0" smtClean="0"/>
              <a:t>Первобытное, рабовладельческое, феодальное, капиталистическое, коммунистическое (</a:t>
            </a:r>
            <a:r>
              <a:rPr lang="ru-RU" sz="3200" i="1" dirty="0" err="1" smtClean="0"/>
              <a:t>К.Маркс</a:t>
            </a:r>
            <a:r>
              <a:rPr lang="ru-RU" sz="3200" i="1" dirty="0" smtClean="0"/>
              <a:t>)</a:t>
            </a:r>
          </a:p>
          <a:p>
            <a:pPr marL="514350" indent="-514350">
              <a:buAutoNum type="arabicParenR"/>
            </a:pPr>
            <a:r>
              <a:rPr lang="ru-RU" sz="3200" i="1" dirty="0" smtClean="0"/>
              <a:t>Традиционное, индустриальное, постиндустриальное (</a:t>
            </a:r>
            <a:r>
              <a:rPr lang="ru-RU" sz="3200" i="1" dirty="0" err="1" smtClean="0"/>
              <a:t>Д.Белл</a:t>
            </a:r>
            <a:r>
              <a:rPr lang="ru-RU" sz="3200" i="1" dirty="0" smtClean="0"/>
              <a:t>)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77182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общественного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Необратимость;</a:t>
            </a:r>
          </a:p>
          <a:p>
            <a:r>
              <a:rPr lang="ru-RU" sz="2800" dirty="0" smtClean="0"/>
              <a:t>Разнонаправленность</a:t>
            </a:r>
          </a:p>
          <a:p>
            <a:r>
              <a:rPr lang="ru-RU" sz="2800" dirty="0" smtClean="0"/>
              <a:t>Закономерность</a:t>
            </a:r>
          </a:p>
          <a:p>
            <a:r>
              <a:rPr lang="ru-RU" sz="2800" dirty="0" smtClean="0"/>
              <a:t>Периодичность</a:t>
            </a:r>
          </a:p>
          <a:p>
            <a:r>
              <a:rPr lang="ru-RU" sz="2800" dirty="0" err="1" smtClean="0"/>
              <a:t>Отсроченность</a:t>
            </a:r>
            <a:r>
              <a:rPr lang="ru-RU" sz="2800" dirty="0" smtClean="0"/>
              <a:t> определения основных черт во времени</a:t>
            </a:r>
          </a:p>
          <a:p>
            <a:r>
              <a:rPr lang="ru-RU" sz="2800" dirty="0" smtClean="0"/>
              <a:t>Новое качественное или количественное состояние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6316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общественного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226" y="1270000"/>
            <a:ext cx="10428631" cy="3880773"/>
          </a:xfrm>
        </p:spPr>
        <p:txBody>
          <a:bodyPr numCol="2">
            <a:noAutofit/>
          </a:bodyPr>
          <a:lstStyle/>
          <a:p>
            <a:pPr marL="514350" indent="-514350">
              <a:buAutoNum type="arabicPeriod"/>
            </a:pPr>
            <a:r>
              <a:rPr lang="ru-RU" sz="2400" b="1" dirty="0" smtClean="0"/>
              <a:t>Противоречия:</a:t>
            </a:r>
          </a:p>
          <a:p>
            <a:pPr>
              <a:buFontTx/>
              <a:buChar char="-"/>
            </a:pPr>
            <a:r>
              <a:rPr lang="ru-RU" sz="2400" dirty="0" smtClean="0"/>
              <a:t>Внешние </a:t>
            </a:r>
            <a:r>
              <a:rPr lang="ru-RU" sz="2400" dirty="0" smtClean="0"/>
              <a:t>(между   обществами, природой и пр.)</a:t>
            </a:r>
            <a:endParaRPr lang="ru-RU" sz="2400" dirty="0"/>
          </a:p>
          <a:p>
            <a:pPr>
              <a:buFontTx/>
              <a:buChar char="-"/>
            </a:pPr>
            <a:r>
              <a:rPr lang="ru-RU" sz="2400" dirty="0" smtClean="0"/>
              <a:t>Внутренние (между индивидами, </a:t>
            </a:r>
            <a:r>
              <a:rPr lang="ru-RU" sz="2400" dirty="0" err="1" smtClean="0"/>
              <a:t>соц.группами</a:t>
            </a:r>
            <a:r>
              <a:rPr lang="ru-RU" sz="2400" dirty="0" smtClean="0"/>
              <a:t> и организациями)</a:t>
            </a:r>
            <a:endParaRPr lang="ru-RU" sz="2400" dirty="0" smtClean="0"/>
          </a:p>
          <a:p>
            <a:pPr>
              <a:buFontTx/>
              <a:buChar char="-"/>
            </a:pPr>
            <a:endParaRPr lang="ru-RU" sz="2400" dirty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/>
          </a:p>
          <a:p>
            <a:pPr>
              <a:buFontTx/>
              <a:buChar char="-"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2</a:t>
            </a:r>
            <a:r>
              <a:rPr lang="ru-RU" sz="2400" b="1" dirty="0" smtClean="0"/>
              <a:t>. Факторы:</a:t>
            </a:r>
          </a:p>
          <a:p>
            <a:pPr marL="0" indent="0">
              <a:buNone/>
            </a:pPr>
            <a:r>
              <a:rPr lang="ru-RU" sz="2400" dirty="0" smtClean="0"/>
              <a:t> - </a:t>
            </a:r>
            <a:r>
              <a:rPr lang="ru-RU" sz="2400" dirty="0" smtClean="0"/>
              <a:t>Исторические </a:t>
            </a:r>
            <a:r>
              <a:rPr lang="ru-RU" sz="2400" dirty="0" smtClean="0"/>
              <a:t>(революции, войны)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Политические </a:t>
            </a:r>
            <a:r>
              <a:rPr lang="ru-RU" sz="2400" dirty="0" smtClean="0"/>
              <a:t>(смена режимов и пр.)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Демографические (рост или спад рождаемости)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Экономические (</a:t>
            </a:r>
            <a:r>
              <a:rPr lang="ru-RU" sz="2400" dirty="0" err="1" smtClean="0"/>
              <a:t>промыш.революции</a:t>
            </a:r>
            <a:r>
              <a:rPr lang="ru-RU" sz="2400" dirty="0" smtClean="0"/>
              <a:t> и пр.)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Духовные (развитие науки, культуры)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Природные (стихийные бедствия и пр.)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072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Состояния общественного развития: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Стабильность </a:t>
            </a:r>
            <a:endParaRPr lang="ru-RU" sz="2400" dirty="0" smtClean="0"/>
          </a:p>
          <a:p>
            <a:r>
              <a:rPr lang="ru-RU" sz="2400" dirty="0" smtClean="0"/>
              <a:t>Стагнация (застой)</a:t>
            </a:r>
            <a:endParaRPr lang="ru-RU" sz="2400" dirty="0" smtClean="0"/>
          </a:p>
          <a:p>
            <a:r>
              <a:rPr lang="ru-RU" sz="2400" dirty="0" smtClean="0"/>
              <a:t>Кризис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i="1" dirty="0" smtClean="0"/>
              <a:t>Виды общественного развития: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 характеру:</a:t>
            </a:r>
          </a:p>
          <a:p>
            <a:pPr>
              <a:buFontTx/>
              <a:buChar char="-"/>
            </a:pPr>
            <a:r>
              <a:rPr lang="ru-RU" sz="2400" dirty="0" smtClean="0"/>
              <a:t>Эволюционные </a:t>
            </a:r>
            <a:r>
              <a:rPr lang="ru-RU" sz="2400" dirty="0" smtClean="0"/>
              <a:t>(постепенное)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Революционные (радикальное, скачкообразное)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15507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9705"/>
            <a:ext cx="10515600" cy="57272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Способы ускорения социальной эволюции и революции: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Социальная реформа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Модернизация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Инновация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2. По направленности:</a:t>
            </a:r>
          </a:p>
          <a:p>
            <a:pPr>
              <a:buFontTx/>
              <a:buChar char="-"/>
            </a:pPr>
            <a:r>
              <a:rPr lang="ru-RU" sz="2800" dirty="0" smtClean="0"/>
              <a:t>Общественный прогресс (направление развития, поступательное движение общества от низших и простых форм организации к более высшим и сложным)</a:t>
            </a:r>
          </a:p>
          <a:p>
            <a:pPr>
              <a:buFontTx/>
              <a:buChar char="-"/>
            </a:pPr>
            <a:r>
              <a:rPr lang="ru-RU" sz="2800" dirty="0" smtClean="0"/>
              <a:t>Общественный регресс (движение о  высших форм организации к низшим, возврат к отжившим структурам и отношениям, деградация)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0609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общественного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694" y="1505269"/>
            <a:ext cx="8596668" cy="3880773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Развитие человеческого разума, распространение просвещения </a:t>
            </a:r>
          </a:p>
          <a:p>
            <a:r>
              <a:rPr lang="ru-RU" sz="2800" dirty="0" smtClean="0"/>
              <a:t>Совершенствование нравственности людей, морали, развитие солидарности </a:t>
            </a:r>
          </a:p>
          <a:p>
            <a:r>
              <a:rPr lang="ru-RU" sz="2800" dirty="0" smtClean="0"/>
              <a:t>Приближение к правовому устройству</a:t>
            </a:r>
          </a:p>
          <a:p>
            <a:r>
              <a:rPr lang="ru-RU" sz="2800" dirty="0" smtClean="0"/>
              <a:t>Рост сознания свободы</a:t>
            </a:r>
          </a:p>
          <a:p>
            <a:r>
              <a:rPr lang="ru-RU" sz="2800" dirty="0" smtClean="0"/>
              <a:t>Развитие производительных сил</a:t>
            </a:r>
          </a:p>
          <a:p>
            <a:r>
              <a:rPr lang="ru-RU" sz="2800" dirty="0" smtClean="0"/>
              <a:t>Прогресс науки и техники </a:t>
            </a:r>
          </a:p>
          <a:p>
            <a:r>
              <a:rPr lang="ru-RU" sz="2800" dirty="0" smtClean="0"/>
              <a:t>Возрастание степени свободы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4245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Позиции на проблему общественного прогресса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28511"/>
            <a:ext cx="86868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Общественный прогресс неизбежен (</a:t>
            </a:r>
            <a:r>
              <a:rPr lang="en-US" sz="2800" dirty="0" smtClean="0"/>
              <a:t>XVIII-XX</a:t>
            </a:r>
            <a:r>
              <a:rPr lang="ru-RU" sz="2800" dirty="0" smtClean="0"/>
              <a:t> </a:t>
            </a:r>
            <a:r>
              <a:rPr lang="ru-RU" sz="2800" dirty="0" smtClean="0"/>
              <a:t>вв.)</a:t>
            </a: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Воплощение высоких идеалов на практике невозможно, несмотря на прогресс науки и техники, что не позволяет говорить о прогрессивности социальных изменений (2/2 </a:t>
            </a:r>
            <a:r>
              <a:rPr lang="en-US" sz="2800" dirty="0" smtClean="0"/>
              <a:t>XX</a:t>
            </a:r>
            <a:r>
              <a:rPr lang="ru-RU" sz="2800" dirty="0" smtClean="0"/>
              <a:t> </a:t>
            </a:r>
            <a:r>
              <a:rPr lang="ru-RU" sz="2800" dirty="0" smtClean="0"/>
              <a:t>в.)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6184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Противоречивый характер общественного прогресса: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/>
              <a:t>Развитие социальных структур, явлений, объектов в одних направлениях ведет к продвижению вперед, улучшению, а в других – к отступлению, ухудшению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4140673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 smtClean="0"/>
              <a:t>Варианты общественного развития</a:t>
            </a:r>
            <a:br>
              <a:rPr lang="ru-RU" dirty="0" smtClean="0"/>
            </a:br>
            <a:r>
              <a:rPr lang="ru-RU" dirty="0" smtClean="0"/>
              <a:t>(типы обществ)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5246"/>
            <a:ext cx="10127106" cy="51801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Формационный подход (Маркс, Энгельс):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Ключевое понятие – «</a:t>
            </a:r>
            <a:r>
              <a:rPr lang="ru-RU" sz="2400" b="1" dirty="0" smtClean="0">
                <a:solidFill>
                  <a:srgbClr val="FF0000"/>
                </a:solidFill>
              </a:rPr>
              <a:t>общественно-экономическая формация</a:t>
            </a:r>
            <a:r>
              <a:rPr lang="ru-RU" sz="2400" dirty="0" smtClean="0"/>
              <a:t>» - это конкретно-исторический тип общества с присущим ему способом производства, социальной структурой, политической системой и духовной жизнью</a:t>
            </a:r>
          </a:p>
          <a:p>
            <a:pPr marL="0" indent="0">
              <a:buNone/>
            </a:pPr>
            <a:r>
              <a:rPr lang="ru-RU" sz="2400" dirty="0" smtClean="0"/>
              <a:t>                                        Структура формации: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42947341"/>
              </p:ext>
            </p:extLst>
          </p:nvPr>
        </p:nvGraphicFramePr>
        <p:xfrm>
          <a:off x="5593080" y="3489960"/>
          <a:ext cx="6296534" cy="322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004528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638</Words>
  <Application>Microsoft Office PowerPoint</Application>
  <PresentationFormat>Широкоэкранный</PresentationFormat>
  <Paragraphs>99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Грань</vt:lpstr>
      <vt:lpstr>Многовариантность общественного развития</vt:lpstr>
      <vt:lpstr>Характеристика общественного развития</vt:lpstr>
      <vt:lpstr>Источники общественного развития</vt:lpstr>
      <vt:lpstr>Состояния общественного развития:</vt:lpstr>
      <vt:lpstr>Презентация PowerPoint</vt:lpstr>
      <vt:lpstr>Критерии общественного развития</vt:lpstr>
      <vt:lpstr>Позиции на проблему общественного прогресса </vt:lpstr>
      <vt:lpstr>Противоречивый характер общественного прогресса:</vt:lpstr>
      <vt:lpstr>Варианты общественного развития (типы обществ)</vt:lpstr>
      <vt:lpstr>Презентация PowerPoint</vt:lpstr>
      <vt:lpstr>2. Цивилизационный подход</vt:lpstr>
      <vt:lpstr>Теории цивилизаций:    </vt:lpstr>
      <vt:lpstr>Стадии развития цивилизаций:</vt:lpstr>
      <vt:lpstr>Таким образом, вариантами общественного развития являются: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Многовариантность общественного развития</dc:title>
  <dc:creator>Анастасия Хапчук</dc:creator>
  <cp:lastModifiedBy>Анастасия Хапчук</cp:lastModifiedBy>
  <cp:revision>7</cp:revision>
  <dcterms:created xsi:type="dcterms:W3CDTF">2014-10-15T12:04:21Z</dcterms:created>
  <dcterms:modified xsi:type="dcterms:W3CDTF">2014-10-16T10:45:49Z</dcterms:modified>
</cp:coreProperties>
</file>